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56" r:id="rId2"/>
    <p:sldId id="273" r:id="rId3"/>
    <p:sldId id="279" r:id="rId4"/>
    <p:sldId id="261" r:id="rId5"/>
    <p:sldId id="280" r:id="rId6"/>
    <p:sldId id="274" r:id="rId7"/>
    <p:sldId id="259" r:id="rId8"/>
    <p:sldId id="275" r:id="rId9"/>
    <p:sldId id="257" r:id="rId10"/>
    <p:sldId id="260" r:id="rId11"/>
    <p:sldId id="263" r:id="rId12"/>
    <p:sldId id="264" r:id="rId13"/>
    <p:sldId id="276" r:id="rId14"/>
    <p:sldId id="269" r:id="rId15"/>
    <p:sldId id="281" r:id="rId16"/>
    <p:sldId id="272" r:id="rId17"/>
    <p:sldId id="267" r:id="rId18"/>
    <p:sldId id="270" r:id="rId19"/>
    <p:sldId id="277" r:id="rId20"/>
    <p:sldId id="282" r:id="rId21"/>
    <p:sldId id="283" r:id="rId22"/>
    <p:sldId id="284" r:id="rId23"/>
    <p:sldId id="285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1E8F9-8ED9-40FE-BE56-C83CA21C43FE}" v="97" dt="2023-07-14T21:37:53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ling, Christina" userId="1ee10c28-e7d5-4563-8f97-c84f2f498311" providerId="ADAL" clId="{C2A63CD5-20D4-416C-BF04-8DC35A5DC432}"/>
    <pc:docChg chg="modSld sldOrd">
      <pc:chgData name="Sterling, Christina" userId="1ee10c28-e7d5-4563-8f97-c84f2f498311" providerId="ADAL" clId="{C2A63CD5-20D4-416C-BF04-8DC35A5DC432}" dt="2022-07-18T22:07:31.333" v="25" actId="1076"/>
      <pc:docMkLst>
        <pc:docMk/>
      </pc:docMkLst>
      <pc:sldChg chg="modSp mod">
        <pc:chgData name="Sterling, Christina" userId="1ee10c28-e7d5-4563-8f97-c84f2f498311" providerId="ADAL" clId="{C2A63CD5-20D4-416C-BF04-8DC35A5DC432}" dt="2022-07-15T21:52:22.933" v="19" actId="20577"/>
        <pc:sldMkLst>
          <pc:docMk/>
          <pc:sldMk cId="0" sldId="256"/>
        </pc:sldMkLst>
        <pc:spChg chg="mod">
          <ac:chgData name="Sterling, Christina" userId="1ee10c28-e7d5-4563-8f97-c84f2f498311" providerId="ADAL" clId="{C2A63CD5-20D4-416C-BF04-8DC35A5DC432}" dt="2022-07-15T21:52:22.933" v="19" actId="20577"/>
          <ac:spMkLst>
            <pc:docMk/>
            <pc:sldMk cId="0" sldId="256"/>
            <ac:spMk id="4099" creationId="{EFE62C2C-6F79-406C-97DF-AD9A7670CDB2}"/>
          </ac:spMkLst>
        </pc:spChg>
      </pc:sldChg>
      <pc:sldChg chg="modSp mod">
        <pc:chgData name="Sterling, Christina" userId="1ee10c28-e7d5-4563-8f97-c84f2f498311" providerId="ADAL" clId="{C2A63CD5-20D4-416C-BF04-8DC35A5DC432}" dt="2022-07-18T22:07:31.333" v="25" actId="1076"/>
        <pc:sldMkLst>
          <pc:docMk/>
          <pc:sldMk cId="0" sldId="273"/>
        </pc:sldMkLst>
        <pc:spChg chg="mod">
          <ac:chgData name="Sterling, Christina" userId="1ee10c28-e7d5-4563-8f97-c84f2f498311" providerId="ADAL" clId="{C2A63CD5-20D4-416C-BF04-8DC35A5DC432}" dt="2022-07-18T22:07:21.022" v="24" actId="20577"/>
          <ac:spMkLst>
            <pc:docMk/>
            <pc:sldMk cId="0" sldId="273"/>
            <ac:spMk id="5123" creationId="{F3E2D5DD-08D8-4D18-8993-230E9A5F0F96}"/>
          </ac:spMkLst>
        </pc:spChg>
        <pc:picChg chg="mod">
          <ac:chgData name="Sterling, Christina" userId="1ee10c28-e7d5-4563-8f97-c84f2f498311" providerId="ADAL" clId="{C2A63CD5-20D4-416C-BF04-8DC35A5DC432}" dt="2022-07-18T22:07:31.333" v="25" actId="1076"/>
          <ac:picMkLst>
            <pc:docMk/>
            <pc:sldMk cId="0" sldId="273"/>
            <ac:picMk id="5124" creationId="{2B63B9A1-D81C-42DD-9942-28975591D6E6}"/>
          </ac:picMkLst>
        </pc:picChg>
      </pc:sldChg>
      <pc:sldChg chg="ord">
        <pc:chgData name="Sterling, Christina" userId="1ee10c28-e7d5-4563-8f97-c84f2f498311" providerId="ADAL" clId="{C2A63CD5-20D4-416C-BF04-8DC35A5DC432}" dt="2022-07-18T22:07:12.112" v="23"/>
        <pc:sldMkLst>
          <pc:docMk/>
          <pc:sldMk cId="4240692718" sldId="283"/>
        </pc:sldMkLst>
      </pc:sldChg>
    </pc:docChg>
  </pc:docChgLst>
  <pc:docChgLst>
    <pc:chgData name="Sterling, Christina" userId="1ee10c28-e7d5-4563-8f97-c84f2f498311" providerId="ADAL" clId="{E601E8F9-8ED9-40FE-BE56-C83CA21C43FE}"/>
    <pc:docChg chg="undo custSel modSld">
      <pc:chgData name="Sterling, Christina" userId="1ee10c28-e7d5-4563-8f97-c84f2f498311" providerId="ADAL" clId="{E601E8F9-8ED9-40FE-BE56-C83CA21C43FE}" dt="2023-07-14T23:14:47.944" v="103" actId="20577"/>
      <pc:docMkLst>
        <pc:docMk/>
      </pc:docMkLst>
      <pc:sldChg chg="modSp mod">
        <pc:chgData name="Sterling, Christina" userId="1ee10c28-e7d5-4563-8f97-c84f2f498311" providerId="ADAL" clId="{E601E8F9-8ED9-40FE-BE56-C83CA21C43FE}" dt="2023-07-14T21:35:01.777" v="36" actId="20577"/>
        <pc:sldMkLst>
          <pc:docMk/>
          <pc:sldMk cId="0" sldId="256"/>
        </pc:sldMkLst>
        <pc:spChg chg="mod">
          <ac:chgData name="Sterling, Christina" userId="1ee10c28-e7d5-4563-8f97-c84f2f498311" providerId="ADAL" clId="{E601E8F9-8ED9-40FE-BE56-C83CA21C43FE}" dt="2023-07-14T21:34:39.457" v="3" actId="20577"/>
          <ac:spMkLst>
            <pc:docMk/>
            <pc:sldMk cId="0" sldId="256"/>
            <ac:spMk id="4098" creationId="{A1AA0A10-147D-43CF-8C43-3CB6455CAD9D}"/>
          </ac:spMkLst>
        </pc:spChg>
        <pc:spChg chg="mod">
          <ac:chgData name="Sterling, Christina" userId="1ee10c28-e7d5-4563-8f97-c84f2f498311" providerId="ADAL" clId="{E601E8F9-8ED9-40FE-BE56-C83CA21C43FE}" dt="2023-07-14T21:35:01.777" v="36" actId="20577"/>
          <ac:spMkLst>
            <pc:docMk/>
            <pc:sldMk cId="0" sldId="256"/>
            <ac:spMk id="4099" creationId="{EFE62C2C-6F79-406C-97DF-AD9A7670CDB2}"/>
          </ac:spMkLst>
        </pc:spChg>
      </pc:sldChg>
      <pc:sldChg chg="modSp mod">
        <pc:chgData name="Sterling, Christina" userId="1ee10c28-e7d5-4563-8f97-c84f2f498311" providerId="ADAL" clId="{E601E8F9-8ED9-40FE-BE56-C83CA21C43FE}" dt="2023-07-14T21:37:53.310" v="96" actId="20577"/>
        <pc:sldMkLst>
          <pc:docMk/>
          <pc:sldMk cId="0" sldId="257"/>
        </pc:sldMkLst>
        <pc:spChg chg="mod">
          <ac:chgData name="Sterling, Christina" userId="1ee10c28-e7d5-4563-8f97-c84f2f498311" providerId="ADAL" clId="{E601E8F9-8ED9-40FE-BE56-C83CA21C43FE}" dt="2023-07-14T21:37:53.310" v="96" actId="20577"/>
          <ac:spMkLst>
            <pc:docMk/>
            <pc:sldMk cId="0" sldId="257"/>
            <ac:spMk id="8195" creationId="{D4F0F11A-8060-47C6-A28E-BB7484BB7511}"/>
          </ac:spMkLst>
        </pc:spChg>
      </pc:sldChg>
      <pc:sldChg chg="modSp mod">
        <pc:chgData name="Sterling, Christina" userId="1ee10c28-e7d5-4563-8f97-c84f2f498311" providerId="ADAL" clId="{E601E8F9-8ED9-40FE-BE56-C83CA21C43FE}" dt="2023-07-14T23:14:47.944" v="103" actId="20577"/>
        <pc:sldMkLst>
          <pc:docMk/>
          <pc:sldMk cId="0" sldId="260"/>
        </pc:sldMkLst>
        <pc:spChg chg="mod">
          <ac:chgData name="Sterling, Christina" userId="1ee10c28-e7d5-4563-8f97-c84f2f498311" providerId="ADAL" clId="{E601E8F9-8ED9-40FE-BE56-C83CA21C43FE}" dt="2023-07-14T23:14:47.944" v="103" actId="20577"/>
          <ac:spMkLst>
            <pc:docMk/>
            <pc:sldMk cId="0" sldId="260"/>
            <ac:spMk id="11268" creationId="{472C9E39-76C6-4B2F-B4F7-AD8332C7036B}"/>
          </ac:spMkLst>
        </pc:spChg>
      </pc:sldChg>
      <pc:sldChg chg="modSp mod">
        <pc:chgData name="Sterling, Christina" userId="1ee10c28-e7d5-4563-8f97-c84f2f498311" providerId="ADAL" clId="{E601E8F9-8ED9-40FE-BE56-C83CA21C43FE}" dt="2023-07-14T21:35:46.418" v="44" actId="20577"/>
        <pc:sldMkLst>
          <pc:docMk/>
          <pc:sldMk cId="0" sldId="273"/>
        </pc:sldMkLst>
        <pc:spChg chg="mod">
          <ac:chgData name="Sterling, Christina" userId="1ee10c28-e7d5-4563-8f97-c84f2f498311" providerId="ADAL" clId="{E601E8F9-8ED9-40FE-BE56-C83CA21C43FE}" dt="2023-07-14T21:35:46.418" v="44" actId="20577"/>
          <ac:spMkLst>
            <pc:docMk/>
            <pc:sldMk cId="0" sldId="273"/>
            <ac:spMk id="5123" creationId="{F3E2D5DD-08D8-4D18-8993-230E9A5F0F96}"/>
          </ac:spMkLst>
        </pc:spChg>
      </pc:sldChg>
      <pc:sldChg chg="modSp mod">
        <pc:chgData name="Sterling, Christina" userId="1ee10c28-e7d5-4563-8f97-c84f2f498311" providerId="ADAL" clId="{E601E8F9-8ED9-40FE-BE56-C83CA21C43FE}" dt="2023-07-14T21:36:36.890" v="50" actId="20577"/>
        <pc:sldMkLst>
          <pc:docMk/>
          <pc:sldMk cId="1176924854" sldId="280"/>
        </pc:sldMkLst>
        <pc:graphicFrameChg chg="modGraphic">
          <ac:chgData name="Sterling, Christina" userId="1ee10c28-e7d5-4563-8f97-c84f2f498311" providerId="ADAL" clId="{E601E8F9-8ED9-40FE-BE56-C83CA21C43FE}" dt="2023-07-14T21:36:36.890" v="50" actId="20577"/>
          <ac:graphicFrameMkLst>
            <pc:docMk/>
            <pc:sldMk cId="1176924854" sldId="280"/>
            <ac:graphicFrameMk id="4" creationId="{A61751D3-3E47-4F0A-AFA6-0F485FEC7AD6}"/>
          </ac:graphicFrameMkLst>
        </pc:graphicFrameChg>
      </pc:sldChg>
    </pc:docChg>
  </pc:docChgLst>
  <pc:docChgLst>
    <pc:chgData name="Sterling, Christina" userId="1ee10c28-e7d5-4563-8f97-c84f2f498311" providerId="ADAL" clId="{2E42D39C-5DA8-4969-9AD9-E7F5223D267F}"/>
    <pc:docChg chg="modSld">
      <pc:chgData name="Sterling, Christina" userId="1ee10c28-e7d5-4563-8f97-c84f2f498311" providerId="ADAL" clId="{2E42D39C-5DA8-4969-9AD9-E7F5223D267F}" dt="2023-07-14T19:55:47.292" v="3" actId="20577"/>
      <pc:docMkLst>
        <pc:docMk/>
      </pc:docMkLst>
      <pc:sldChg chg="modSp mod">
        <pc:chgData name="Sterling, Christina" userId="1ee10c28-e7d5-4563-8f97-c84f2f498311" providerId="ADAL" clId="{2E42D39C-5DA8-4969-9AD9-E7F5223D267F}" dt="2023-07-14T19:55:47.292" v="3" actId="20577"/>
        <pc:sldMkLst>
          <pc:docMk/>
          <pc:sldMk cId="0" sldId="256"/>
        </pc:sldMkLst>
        <pc:spChg chg="mod">
          <ac:chgData name="Sterling, Christina" userId="1ee10c28-e7d5-4563-8f97-c84f2f498311" providerId="ADAL" clId="{2E42D39C-5DA8-4969-9AD9-E7F5223D267F}" dt="2023-07-14T19:55:47.292" v="3" actId="20577"/>
          <ac:spMkLst>
            <pc:docMk/>
            <pc:sldMk cId="0" sldId="256"/>
            <ac:spMk id="4098" creationId="{A1AA0A10-147D-43CF-8C43-3CB6455CAD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9685316-D4EE-436E-8571-8FE3273625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CE512F7-6CC6-4FB5-8D9A-099973BC7B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C14FBF6D-2F6F-4ABE-A603-569DF05B4895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1F6E0D1-9B9F-4FB2-894D-AC82D4D3A87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3FA2D9F6-690D-4F39-B18D-7E165F9EF1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6AE169A-FFB0-4457-9E9C-3A8904564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4FD3930-0CA9-4D57-BB72-F50486EF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1D1E-2046-4211-9865-7BDF4F343CDE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F466B-3709-468D-AB5F-9B97523F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35C8B12-EE81-45D6-83C4-F5DE42F9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F873-60AD-483A-8AA8-547B3CADE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2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DD63773-C6EF-42D5-A875-FA60ED44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4A30-F1B6-4811-BD3A-432345314678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C9FDF36-91FD-4EAA-B1D2-AEA44B4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42723D4-C7B5-4F90-871E-6F91D102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EAF3-B642-4A6D-892A-0CA12AB04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325A05D-E147-4F97-882E-CED1C43D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EBCD-E1C9-4728-99E6-3E0D7E360B00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FE404AE-877C-4C0B-8209-6669D104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AEDA49A-AD4C-401F-B988-53E31270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5ACD-AC23-4F3E-B099-D84B2DE2E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19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602FFA5-46AA-4611-B9D1-DC722483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9BE0-C2DE-4C9D-B958-1E967B9997EC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4AE3331-02AC-427A-8C25-2451C4A5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574FF3D-EBE7-42F4-9B14-2BBD8B46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5A3E-D5DB-484D-BC31-82490335B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9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B734C64-26C6-4194-AC5B-35E0EDDB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9E4B-F332-4107-80D9-3927C0F5C2C1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AB0A724-7CF1-4BB0-B655-4477A3EA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90C2704D-EDF3-46CC-932F-D689945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A606-B6F3-4784-A9C0-096B9884C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8DE4888-C5A4-4E19-99E7-A08D3A69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8467-A2D6-44FF-A309-8B4EE116CABB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92B3886-50C9-4030-A3BA-52FA5417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674A0D8-87F8-4622-B906-E001317C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E237-80CD-4CA9-8762-31E25BAB2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C3DEF90-8BD7-44E1-AC4D-45567DD4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8554-FC96-4C50-A87A-240B434785E8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17E7E7F-1646-4BB7-9D21-44A0EB25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493791B-3703-406B-8DDE-00E44787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E1F4-AA49-428D-9561-C7D1147CC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5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CD62327-3A04-4FCE-A472-430B8C56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8C6E-D388-40A0-AD06-4AF4DD5001D9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2E929E8-467A-4C14-9848-A9A7A261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1D33395-842E-4695-A63A-37DCD687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93DF-61A4-4A15-A23E-0B771B76B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1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4AB59D40-774B-4BBE-800F-805E1CF3AB6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8D0AC3E-1899-47B1-BB7B-60AF4EFC8C8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04E322F-BA6F-4869-B8F2-CEBF6E4B055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88ABEC9C-A21D-47FC-A3FD-1C929E8DFC5A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6119352-9475-4A2A-BA10-4181B331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672-9D54-4BD5-8D92-178CD4ECBADB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ABFC439-10D6-4C41-A18D-405759F8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1DBE9F-A3D9-4879-867C-07A2C9F4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2969-A2C9-4F5E-8150-774FA5661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FFE4798-375A-4FB9-8642-672BACAD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A55A-2D2B-4F56-8FFE-930D5B3E76F3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B84643E-AEB3-4F7B-965C-95E36D6B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E963A5F-650C-402E-B2A7-A0CD6661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D42C-7190-4817-93E9-B4D782E8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3AACC61-6C3B-420C-B51C-961474C8CCD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02552E-23E8-488B-8F50-21B2A8A6E3D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34DB91D7-F996-4869-93AA-2B603F382F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5FFC3DA4-525C-4758-9986-844D2C87A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A58C628-BE0B-4AC7-BE79-F9F072FE0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F8E59-25EB-4DD2-9C1A-D324AD1B1F82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FC57289-CCC8-4CE6-BBC4-B6A42DA37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2731B85-1256-4561-8045-EFF158725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731F6681-1A0F-4CFE-AE13-5113EBCF4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A511DA7-3B5C-476D-B1E9-4B7C7A3CBBC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DE7D07-3E0B-45C2-98A9-3DECEBE19E0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F13F6-D8FF-4C25-A29B-B6B616C91BE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4" r:id="rId8"/>
    <p:sldLayoutId id="2147483892" r:id="rId9"/>
    <p:sldLayoutId id="21474838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terling.christina@cusd80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hyperlink" Target="http://www.spellingcit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A1AA0A10-147D-43CF-8C43-3CB6455C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676400"/>
          </a:xfrm>
        </p:spPr>
        <p:txBody>
          <a:bodyPr/>
          <a:lstStyle/>
          <a:p>
            <a:pPr algn="ctr"/>
            <a:br>
              <a:rPr lang="en-US" altLang="en-US" sz="5400" u="sng" dirty="0">
                <a:latin typeface="Century" panose="02040604050505020304" pitchFamily="18" charset="0"/>
              </a:rPr>
            </a:br>
            <a:br>
              <a:rPr lang="en-US" altLang="en-US" sz="5400" u="sng" dirty="0">
                <a:latin typeface="Century" panose="02040604050505020304" pitchFamily="18" charset="0"/>
              </a:rPr>
            </a:br>
            <a:br>
              <a:rPr lang="en-US" altLang="en-US" sz="5400" u="sng" dirty="0">
                <a:latin typeface="Century" panose="02040604050505020304" pitchFamily="18" charset="0"/>
              </a:rPr>
            </a:br>
            <a:br>
              <a:rPr lang="en-US" altLang="en-US" sz="5400" u="sng" dirty="0">
                <a:latin typeface="Century" panose="02040604050505020304" pitchFamily="18" charset="0"/>
              </a:rPr>
            </a:br>
            <a:br>
              <a:rPr lang="en-US" altLang="en-US" sz="5400" u="sng" dirty="0">
                <a:latin typeface="Century" panose="02040604050505020304" pitchFamily="18" charset="0"/>
              </a:rPr>
            </a:br>
            <a:br>
              <a:rPr lang="en-US" altLang="en-US" sz="5400" u="sng" dirty="0">
                <a:latin typeface="Century" panose="02040604050505020304" pitchFamily="18" charset="0"/>
              </a:rPr>
            </a:br>
            <a:r>
              <a:rPr lang="en-US" altLang="en-US" sz="3600" u="sng" dirty="0">
                <a:latin typeface="Century"/>
              </a:rPr>
              <a:t>Curriculum Night</a:t>
            </a:r>
            <a:br>
              <a:rPr lang="en-US" altLang="en-US" sz="3600" u="sng" dirty="0">
                <a:latin typeface="Century" panose="02040604050505020304" pitchFamily="18" charset="0"/>
              </a:rPr>
            </a:br>
            <a:r>
              <a:rPr lang="en-US" altLang="en-US" sz="3200" dirty="0">
                <a:latin typeface="Century"/>
              </a:rPr>
              <a:t>5</a:t>
            </a:r>
            <a:r>
              <a:rPr lang="en-US" altLang="en-US" sz="3200" baseline="30000" dirty="0">
                <a:latin typeface="Century"/>
              </a:rPr>
              <a:t>th</a:t>
            </a:r>
            <a:r>
              <a:rPr lang="en-US" altLang="en-US" sz="3200" dirty="0">
                <a:latin typeface="Century"/>
              </a:rPr>
              <a:t> Grade CTA</a:t>
            </a:r>
            <a:br>
              <a:rPr lang="en-US" altLang="en-US" sz="3200" dirty="0">
                <a:latin typeface="Century" panose="02040604050505020304" pitchFamily="18" charset="0"/>
              </a:rPr>
            </a:br>
            <a:r>
              <a:rPr lang="en-US" altLang="en-US" sz="3200" dirty="0">
                <a:latin typeface="Century"/>
              </a:rPr>
              <a:t>Patterson Elementary 2023-2024</a:t>
            </a:r>
            <a:endParaRPr lang="en-US" altLang="en-US" sz="3200" dirty="0">
              <a:latin typeface="Century" panose="02040604050505020304" pitchFamily="18" charset="0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EFE62C2C-6F79-406C-97DF-AD9A7670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 lIns="0" rIns="18288"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800" dirty="0"/>
              <a:t>Ms. Sterling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 dirty="0"/>
              <a:t>Room B9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 dirty="0"/>
              <a:t>(480) 224-3669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sterling.christina@cusd80.com</a:t>
            </a:r>
            <a:r>
              <a:rPr lang="en-US" altLang="en-US" sz="1800" dirty="0"/>
              <a:t>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r>
              <a:rPr lang="en-US" altLang="en-US" sz="1400" dirty="0"/>
              <a:t>12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year at Patterson</a:t>
            </a:r>
          </a:p>
          <a:p>
            <a:r>
              <a:rPr lang="en-US" altLang="en-US" sz="1400" dirty="0"/>
              <a:t>17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year teaching 5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grade</a:t>
            </a:r>
          </a:p>
          <a:p>
            <a:r>
              <a:rPr lang="en-US" altLang="en-US" sz="1400" dirty="0"/>
              <a:t>Graduate of ASU… Go Sun Devils!</a:t>
            </a:r>
          </a:p>
          <a:p>
            <a:r>
              <a:rPr lang="en-US" altLang="en-US" sz="1400" dirty="0"/>
              <a:t>Two sons: junior at Hamilton and</a:t>
            </a:r>
          </a:p>
          <a:p>
            <a:pPr marL="0" indent="0">
              <a:buNone/>
            </a:pPr>
            <a:r>
              <a:rPr lang="en-US" altLang="en-US" sz="1400" dirty="0"/>
              <a:t>      8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grader at Champion Charter School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/>
          </a:p>
          <a:p>
            <a:pPr eaLnBrk="1" hangingPunct="1"/>
            <a:endParaRPr lang="en-US" altLang="en-US" sz="3200" u="sng" dirty="0"/>
          </a:p>
          <a:p>
            <a:pPr algn="r" eaLnBrk="1" hangingPunct="1"/>
            <a:endParaRPr lang="en-US" altLang="en-US" sz="3200" dirty="0"/>
          </a:p>
          <a:p>
            <a:pPr eaLnBrk="1" hangingPunct="1"/>
            <a:endParaRPr lang="en-US" altLang="en-US" sz="1500" dirty="0"/>
          </a:p>
        </p:txBody>
      </p:sp>
      <p:pic>
        <p:nvPicPr>
          <p:cNvPr id="4100" name="Picture 7" descr="MC900382578[1]">
            <a:extLst>
              <a:ext uri="{FF2B5EF4-FFF2-40B4-BE49-F238E27FC236}">
                <a16:creationId xmlns:a16="http://schemas.microsoft.com/office/drawing/2014/main" id="{9925BA28-D52F-43C4-B3A7-0EE39794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7D98608-C81F-49FD-BDBE-39A0A94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latin typeface="Century" panose="02040604050505020304" pitchFamily="18" charset="0"/>
              </a:rPr>
              <a:t>Writing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418ECB7-C46C-4557-9180-324B711B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935163"/>
            <a:ext cx="4038600" cy="438943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/>
              <a:t>Resources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Thinking Maps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Write From the Beginning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HMH Into Reading</a:t>
            </a:r>
            <a:endParaRPr lang="en-US" altLang="en-US" sz="2000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**Cursive handwriting is expected for all assignments**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472C9E39-76C6-4B2F-B4F7-AD8332C7036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05400" y="1935163"/>
            <a:ext cx="4038600" cy="43894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b="1" u="sng" dirty="0"/>
              <a:t>Forms of Writing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/>
              <a:t>Informative-Explanatory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/>
              <a:t>Opinion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/>
              <a:t>Narrative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/>
              <a:t>Research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2400" dirty="0"/>
              <a:t>Poetry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1100" dirty="0"/>
              <a:t> </a:t>
            </a:r>
            <a:endParaRPr lang="en-US" altLang="en-US" sz="2400" dirty="0"/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**</a:t>
            </a:r>
            <a:r>
              <a:rPr lang="en-US" altLang="en-US" sz="1600" dirty="0">
                <a:solidFill>
                  <a:prstClr val="black"/>
                </a:solidFill>
                <a:latin typeface="Constantia"/>
              </a:rPr>
              <a:t>AASA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Rubric used for grading**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200" dirty="0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283A088E-9047-48E2-A7CD-6C257892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1888"/>
            <a:ext cx="112236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DB032C8B-C9A9-4E56-9097-A134A51D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5181600"/>
            <a:ext cx="12668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MC900440428[1]">
            <a:extLst>
              <a:ext uri="{FF2B5EF4-FFF2-40B4-BE49-F238E27FC236}">
                <a16:creationId xmlns:a16="http://schemas.microsoft.com/office/drawing/2014/main" id="{A6F6F280-78F4-478C-B1A6-3604AF5F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6" y="2590800"/>
            <a:ext cx="1231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70E84E4-CF74-492E-BAF1-C570BF6F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altLang="en-US" sz="4600" u="sng" dirty="0">
                <a:latin typeface="Century"/>
              </a:rPr>
              <a:t>Social Science</a:t>
            </a:r>
            <a:endParaRPr lang="en-US" altLang="en-US" sz="4600" u="sng" dirty="0">
              <a:latin typeface="Century" panose="02040604050505020304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187468E-D326-4730-8032-6E14F668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Geography/Regions</a:t>
            </a:r>
          </a:p>
          <a:p>
            <a:pPr eaLnBrk="1" hangingPunct="1"/>
            <a:r>
              <a:rPr lang="en-US" altLang="en-US" dirty="0"/>
              <a:t>States and Capitals</a:t>
            </a:r>
          </a:p>
          <a:p>
            <a:pPr eaLnBrk="1" hangingPunct="1"/>
            <a:r>
              <a:rPr lang="en-US" altLang="en-US" dirty="0"/>
              <a:t>American History (American Revolution-Civil War)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14043C6-2D6A-40DA-AE37-F1D9DE7E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7653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FECFC2D0-1472-4C97-9BD1-3EF3EAA7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4025" flipV="1">
            <a:off x="4387850" y="2062163"/>
            <a:ext cx="18097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4F3DF9D5-82F2-4731-A9D3-0F6CF8AC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96" y="4253144"/>
            <a:ext cx="20415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35CB1A51-2876-4FA1-80DB-73AF2B2C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267200"/>
            <a:ext cx="236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5705C9C-BBA0-4AFA-93E5-EA3392E8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u="sng">
                <a:latin typeface="Century" panose="02040604050505020304" pitchFamily="18" charset="0"/>
              </a:rPr>
              <a:t>Science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76F6B9B-6601-4002-9AFE-8EE68CF3F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Properties of Matter</a:t>
            </a:r>
          </a:p>
          <a:p>
            <a:pPr eaLnBrk="1" hangingPunct="1">
              <a:defRPr/>
            </a:pPr>
            <a:r>
              <a:rPr lang="en-US" altLang="en-US" dirty="0"/>
              <a:t>Motion and Forces </a:t>
            </a:r>
          </a:p>
          <a:p>
            <a:pPr>
              <a:defRPr/>
            </a:pPr>
            <a:r>
              <a:rPr lang="en-US" altLang="en-US" dirty="0"/>
              <a:t>Energy</a:t>
            </a:r>
          </a:p>
          <a:p>
            <a:pPr eaLnBrk="1" hangingPunct="1">
              <a:defRPr/>
            </a:pPr>
            <a:r>
              <a:rPr lang="en-US" altLang="en-US" dirty="0"/>
              <a:t>Sun, Moon, and Earth Relationship</a:t>
            </a:r>
          </a:p>
          <a:p>
            <a:pPr>
              <a:defRPr/>
            </a:pPr>
            <a:r>
              <a:rPr lang="en-US" altLang="en-US" dirty="0"/>
              <a:t>Inherited Traits</a:t>
            </a:r>
          </a:p>
          <a:p>
            <a:pPr>
              <a:defRPr/>
            </a:pPr>
            <a:r>
              <a:rPr lang="en-US" altLang="en-US" dirty="0"/>
              <a:t>Defined STEM</a:t>
            </a:r>
          </a:p>
          <a:p>
            <a:pPr eaLnBrk="1" hangingPunct="1">
              <a:buFont typeface="Wingdings 2" panose="05020102010507070707" pitchFamily="18" charset="2"/>
              <a:buChar char=""/>
              <a:defRPr/>
            </a:pPr>
            <a:endParaRPr lang="en-US" altLang="en-US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dirty="0"/>
              <a:t>**Human Growth and Development lesson at the end of the year</a:t>
            </a:r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CC613067-0BEF-46D8-8166-168DA162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35163"/>
            <a:ext cx="1314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534-C24E-415C-AEAA-51517867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748145"/>
          </a:xfrm>
        </p:spPr>
        <p:txBody>
          <a:bodyPr/>
          <a:lstStyle/>
          <a:p>
            <a:pPr algn="ctr">
              <a:defRPr/>
            </a:pPr>
            <a:r>
              <a:rPr sz="4000" b="0" u="sng">
                <a:solidFill>
                  <a:schemeClr val="tx2"/>
                </a:solidFill>
                <a:effectLst/>
                <a:latin typeface="Century" pitchFamily="18" charset="0"/>
              </a:rPr>
              <a:t>Oral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6D7B4-6210-41CA-9E0D-9AFA50FEB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057400"/>
            <a:ext cx="7772400" cy="4191000"/>
          </a:xfr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Quarterly Recitations </a:t>
            </a:r>
          </a:p>
          <a:p>
            <a:pPr marL="639445" lvl="1" indent="-245745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1 per quarter</a:t>
            </a:r>
          </a:p>
          <a:p>
            <a:pPr marL="639445" lvl="1" indent="-245745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Focus on eye contact, volume, memorization, fluency, and enunciation.</a:t>
            </a:r>
          </a:p>
          <a:p>
            <a:pPr eaLnBrk="1" hangingPunct="1">
              <a:defRPr/>
            </a:pPr>
            <a:endParaRPr lang="en-US" sz="24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Various assignments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Speaking &amp; Listening grade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B43FF92-2B2C-4B6E-A8D8-78216AC7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962400"/>
            <a:ext cx="17653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751178C-2F9D-4216-9F91-586CFAA7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00038"/>
          </a:xfrm>
        </p:spPr>
        <p:txBody>
          <a:bodyPr/>
          <a:lstStyle/>
          <a:p>
            <a:pPr algn="ctr"/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br>
              <a:rPr lang="en-US" altLang="en-US" sz="4600" u="sng" dirty="0">
                <a:latin typeface="Century" panose="02040604050505020304" pitchFamily="18" charset="0"/>
              </a:rPr>
            </a:br>
            <a:r>
              <a:rPr lang="en-US" altLang="en-US" sz="4600" u="sng" dirty="0">
                <a:latin typeface="Century" panose="02040604050505020304" pitchFamily="18" charset="0"/>
              </a:rPr>
              <a:t>Homework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FD6080-3249-48A6-BEDD-48780F05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24012"/>
            <a:ext cx="8229600" cy="5081587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Student Planner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Independent reading at least 20 minutes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Math (Students need to show all work.)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Spelling (</a:t>
            </a:r>
            <a:r>
              <a:rPr lang="en-US" sz="2400" dirty="0">
                <a:sym typeface="Wingdings" pitchFamily="2" charset="2"/>
                <a:hlinkClick r:id="rId2"/>
              </a:rPr>
              <a:t>www.spellingcity.com</a:t>
            </a:r>
            <a:r>
              <a:rPr lang="en-US" sz="2400" dirty="0">
                <a:sym typeface="Wingdings" pitchFamily="2" charset="2"/>
              </a:rPr>
              <a:t>) </a:t>
            </a:r>
            <a:endParaRPr lang="en-US" sz="2400" dirty="0"/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Unfinished classwork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Approximately 40-60 minutes PLUS reading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Math book access online through Clever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dirty="0">
                <a:sym typeface="Wingdings" pitchFamily="2" charset="2"/>
              </a:rPr>
              <a:t>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>
              <a:sym typeface="Wingdings" pitchFamily="2" charset="2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>
              <a:sym typeface="Wingdings" pitchFamily="2" charset="2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>
              <a:sym typeface="Wingdings" pitchFamily="2" charset="2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>
              <a:sym typeface="Wingdings" pitchFamily="2" charset="2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3200" dirty="0"/>
          </a:p>
        </p:txBody>
      </p:sp>
      <p:pic>
        <p:nvPicPr>
          <p:cNvPr id="16388" name="Picture 8" descr="MC900024453[1]">
            <a:extLst>
              <a:ext uri="{FF2B5EF4-FFF2-40B4-BE49-F238E27FC236}">
                <a16:creationId xmlns:a16="http://schemas.microsoft.com/office/drawing/2014/main" id="{3C535B97-BE41-4617-BE41-6B8A528A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62616"/>
            <a:ext cx="17621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MC900290289[1]">
            <a:extLst>
              <a:ext uri="{FF2B5EF4-FFF2-40B4-BE49-F238E27FC236}">
                <a16:creationId xmlns:a16="http://schemas.microsoft.com/office/drawing/2014/main" id="{42FFD235-EE22-4968-B287-781DD4F5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84072"/>
            <a:ext cx="1600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852F-C497-467C-B485-D705996E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u="sng" dirty="0">
                <a:solidFill>
                  <a:schemeClr val="tx2"/>
                </a:solidFill>
                <a:effectLst/>
                <a:latin typeface="Century" panose="02040604050505020304" pitchFamily="18" charset="0"/>
              </a:rPr>
              <a:t>Absent/Missing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6747A-3323-41DB-9D7D-CF67FF336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your child is absent, they are expected to complete all assignments from that day(s).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Check Infinite Campus weekly for missing assignments.</a:t>
            </a:r>
          </a:p>
        </p:txBody>
      </p:sp>
    </p:spTree>
    <p:extLst>
      <p:ext uri="{BB962C8B-B14F-4D97-AF65-F5344CB8AC3E}">
        <p14:creationId xmlns:p14="http://schemas.microsoft.com/office/powerpoint/2010/main" val="307141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6F956E-6B36-4349-917D-CC48479E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latin typeface="Century" panose="02040604050505020304" pitchFamily="18" charset="0"/>
              </a:rPr>
              <a:t>Graded Work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C5A965F-6B4D-4975-838A-1C81AD69D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373600" cy="4758437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400" dirty="0"/>
              <a:t>Infinite Campus – Online gradebook </a:t>
            </a:r>
          </a:p>
          <a:p>
            <a:pPr>
              <a:defRPr/>
            </a:pPr>
            <a:r>
              <a:rPr lang="en-US" altLang="en-US" sz="2400" dirty="0">
                <a:sym typeface="Wingdings" panose="05000000000000000000" pitchFamily="2" charset="2"/>
              </a:rPr>
              <a:t>Graded work will be sent home in Accountability Notebooks periodically throughout the quarter.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>
                <a:sym typeface="Wingdings" panose="05000000000000000000" pitchFamily="2" charset="2"/>
              </a:rPr>
              <a:t>Parent initials are required on the assignment log.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>
                <a:sym typeface="Wingdings" panose="05000000000000000000" pitchFamily="2" charset="2"/>
              </a:rPr>
              <a:t>The Accountability Notebooks are kept at school.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Class assignments-lower than 70% can be raised to 70% with corrections.</a:t>
            </a:r>
          </a:p>
          <a:p>
            <a:pPr>
              <a:defRPr/>
            </a:pPr>
            <a:r>
              <a:rPr lang="en-US" altLang="en-US" sz="2400" dirty="0"/>
              <a:t>Tests-option of corrections (with help) for up to 70% or independent retake and keep the best of the two scores. </a:t>
            </a:r>
            <a:endParaRPr lang="en-US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17412" name="Picture 4" descr="MC900088622[1]">
            <a:extLst>
              <a:ext uri="{FF2B5EF4-FFF2-40B4-BE49-F238E27FC236}">
                <a16:creationId xmlns:a16="http://schemas.microsoft.com/office/drawing/2014/main" id="{BF8FF09D-7117-4FDE-9FA0-2C8D32C0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5668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06E0B4-EB8E-470C-832C-EE71F1A8CC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latin typeface="Century" panose="02040604050505020304" pitchFamily="18" charset="0"/>
              </a:rPr>
              <a:t>Classroom Management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D22179-3FD0-4D22-8D2E-5DEBA024AEA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935163"/>
            <a:ext cx="7543800" cy="4694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200" dirty="0"/>
              <a:t>Responsibility and accountability are key concepts in 5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grade!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Student planner and binder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Homework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/>
              <a:t>          -Study Bingo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Grade Classroom Economy System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400" dirty="0"/>
              <a:t>  </a:t>
            </a:r>
          </a:p>
        </p:txBody>
      </p:sp>
      <p:pic>
        <p:nvPicPr>
          <p:cNvPr id="18436" name="Picture 6" descr="MC900439847[1]">
            <a:extLst>
              <a:ext uri="{FF2B5EF4-FFF2-40B4-BE49-F238E27FC236}">
                <a16:creationId xmlns:a16="http://schemas.microsoft.com/office/drawing/2014/main" id="{D9D0928A-085A-45C1-BBC1-D8BFCD68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42" y="2590141"/>
            <a:ext cx="2667000" cy="16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806E5A-BFF8-4C47-8DA4-E06A623E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latin typeface="Century" panose="02040604050505020304" pitchFamily="18" charset="0"/>
              </a:rPr>
              <a:t>School-wide Discipline Plan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FADD10-3A25-4AAC-AF22-107D8DEF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CUSD Handbook used as a guide for all consequences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Ms. McKinley - Dean to handle discipline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Possible Consequences for Misconduct Tickets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Warning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 Lunch and/or recess detention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 After school detention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 ½ day ISS (In-school suspension)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 Full day ISS</a:t>
            </a:r>
          </a:p>
          <a:p>
            <a:pPr marL="639445" lvl="1" indent="-245745">
              <a:lnSpc>
                <a:spcPct val="90000"/>
              </a:lnSpc>
              <a:defRPr/>
            </a:pPr>
            <a:r>
              <a:rPr lang="en-US" altLang="en-US" dirty="0"/>
              <a:t> OSS (Off-school suspension)</a:t>
            </a:r>
          </a:p>
          <a:p>
            <a:pPr marL="393700" lvl="1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39445" lvl="1" indent="-245745">
              <a:lnSpc>
                <a:spcPct val="9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CCF6-87DC-4C1D-80B9-E3701EC6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5000" b="0" u="sng" dirty="0">
                <a:solidFill>
                  <a:srgbClr val="0070C0"/>
                </a:solidFill>
                <a:effectLst/>
                <a:latin typeface="Century" panose="02040604050505020304" pitchFamily="18" charset="0"/>
              </a:rPr>
              <a:t>Classroom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61EDF-8015-4998-9B64-C474CC5A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Daily check-in emails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Thursday Thoughts Newsletter emailed weekly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Patterson Print-sent by email monthly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*Please contact your child’s teacher first with any questions or concerns.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7CCA-EA20-4325-9AAC-E8E7C9E0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8382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sz="3600" b="0" u="sng" kern="0">
                <a:ln>
                  <a:noFill/>
                </a:ln>
                <a:solidFill>
                  <a:schemeClr val="tx2"/>
                </a:solidFill>
                <a:effectLst/>
                <a:latin typeface="Century" pitchFamily="18" charset="0"/>
              </a:rPr>
              <a:t>School Info. and Reminders</a:t>
            </a:r>
            <a:endParaRPr sz="3600" u="sng">
              <a:solidFill>
                <a:schemeClr val="tx2"/>
              </a:solidFill>
              <a:latin typeface="Century" pitchFamily="18" charset="0"/>
            </a:endParaRP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3E2D5DD-08D8-4D18-8993-230E9A5F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1676400"/>
            <a:ext cx="7772400" cy="44958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Parent-Teacher Conferences 8/23 &amp; 8/24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No students on campus before 8:15-softstart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Cell phones off and in backpacks (Smart watches off as well)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Students will not be able to call home for homework and/or instruments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Mrs. Edwards – school counselor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B63B9A1-D81C-42DD-9942-28975591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2366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C5488-05FE-135C-23FA-8D124B94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0229"/>
            <a:ext cx="9144000" cy="5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E758D-89E6-E69B-9179-7AC377B66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19200"/>
            <a:ext cx="8966200" cy="5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655CB-A3BC-14EE-6D20-92D83470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954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587D3-2BBD-4B02-7BCA-F9FBE91F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478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posing for the camera&#10;&#10;Description generated with high confidence">
            <a:extLst>
              <a:ext uri="{FF2B5EF4-FFF2-40B4-BE49-F238E27FC236}">
                <a16:creationId xmlns:a16="http://schemas.microsoft.com/office/drawing/2014/main" id="{5F3D1836-B2A0-457D-B31E-10242B58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4" y="727537"/>
            <a:ext cx="8077199" cy="56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8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AB4A0E0-41D4-4A23-94AE-5D98C191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3600" u="sng">
                <a:latin typeface="Century" panose="02040604050505020304" pitchFamily="18" charset="0"/>
              </a:rPr>
              <a:t>Math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E48FCA0-B9C1-4AE3-A412-CF51CE01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6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Grade Curriculum (McGraw Hill)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Ratios and Proportional Relationships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Number System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Expressions and Equations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Geometry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Statistics and Probability 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Cumulative practice and assessment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Online book accessible through Clever</a:t>
            </a:r>
          </a:p>
          <a:p>
            <a:pPr marL="393700" lvl="1" indent="0" eaLnBrk="1" hangingPunct="1">
              <a:lnSpc>
                <a:spcPct val="80000"/>
              </a:lnSpc>
              <a:buNone/>
            </a:pPr>
            <a:r>
              <a:rPr lang="en-US" altLang="en-US" dirty="0"/>
              <a:t>*** Students are expected to show work on all assignments and tests</a:t>
            </a:r>
          </a:p>
          <a:p>
            <a:pPr marL="393700" lvl="1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Math Facts</a:t>
            </a:r>
          </a:p>
          <a:p>
            <a:pPr marL="639445" lvl="1" indent="-245745" eaLnBrk="1" hangingPunct="1">
              <a:lnSpc>
                <a:spcPct val="80000"/>
              </a:lnSpc>
            </a:pPr>
            <a:r>
              <a:rPr lang="en-US" altLang="en-US" dirty="0"/>
              <a:t>100 problems in 2 ½ minutes – assessed daily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b="1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D712B982-31AF-4FBA-9E84-7605020A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84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8FB32A5C-07EB-43B0-ACFF-43C836C7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562600"/>
            <a:ext cx="1260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BB67277A-E441-4454-AB2C-0572879A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438400"/>
            <a:ext cx="1841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58ED-9E1D-4C26-98ED-6D4A7677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066800"/>
            <a:ext cx="7772400" cy="1295400"/>
          </a:xfrm>
        </p:spPr>
        <p:txBody>
          <a:bodyPr/>
          <a:lstStyle/>
          <a:p>
            <a:pPr algn="ctr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 Block Schedule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9D410-EBEA-4136-96D2-D0C80155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667000"/>
            <a:ext cx="7772400" cy="1547376"/>
          </a:xfrm>
        </p:spPr>
        <p:txBody>
          <a:bodyPr/>
          <a:lstStyle/>
          <a:p>
            <a:pPr algn="ctr"/>
            <a:r>
              <a:rPr lang="en-US" dirty="0"/>
              <a:t>6-Day Rotation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Library: Day 2 11:00-11:30</a:t>
            </a:r>
          </a:p>
          <a:p>
            <a:r>
              <a:rPr lang="en-US" dirty="0"/>
              <a:t>Tech Lab: Day 5 11:05-11:45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1751D3-3E47-4F0A-AFA6-0F485FEC7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7971"/>
              </p:ext>
            </p:extLst>
          </p:nvPr>
        </p:nvGraphicFramePr>
        <p:xfrm>
          <a:off x="457200" y="3124422"/>
          <a:ext cx="8229599" cy="197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9918354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3615124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9223337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0892455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5086001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6605264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4546590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1/4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2/5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3/6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442389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MUSIC CLASSES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Band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507689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Orch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6407900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GMB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GMA/B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6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60081349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Band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559339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GMB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750344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79801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7267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9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F60D-86F3-4F28-AF13-84FE5A59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914400"/>
            <a:ext cx="7772400" cy="685800"/>
          </a:xfrm>
        </p:spPr>
        <p:txBody>
          <a:bodyPr/>
          <a:lstStyle/>
          <a:p>
            <a:pPr algn="ctr">
              <a:defRPr/>
            </a:pPr>
            <a:r>
              <a:rPr sz="3600" b="0" u="sng">
                <a:solidFill>
                  <a:schemeClr val="tx2"/>
                </a:solidFill>
                <a:effectLst/>
                <a:latin typeface="Century" pitchFamily="18" charset="0"/>
              </a:rPr>
              <a:t>Phonograms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284442F-F3CB-4AF4-874D-6F2C4053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057400"/>
            <a:ext cx="7772400" cy="3657600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We practice 30 phonograms orally per week.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40476BC1-99C1-4F51-B4F6-06F05112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75" y="3355438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8009A0-BD6E-4B86-B6FF-8F3D9EDA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latin typeface="Century" panose="02040604050505020304" pitchFamily="18" charset="0"/>
              </a:rPr>
              <a:t>Spelling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AD99CC6-FBDE-43A2-B049-F8AF95FE1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Spelling words are taken from the Extended Ayres word list. We are starting in section “T”.</a:t>
            </a:r>
          </a:p>
          <a:p>
            <a:pPr eaLnBrk="1" hangingPunct="1"/>
            <a:r>
              <a:rPr lang="en-US" altLang="en-US" sz="2800" dirty="0"/>
              <a:t>We input 30 words per week.</a:t>
            </a:r>
          </a:p>
          <a:p>
            <a:pPr eaLnBrk="1" hangingPunct="1"/>
            <a:r>
              <a:rPr lang="en-US" altLang="en-US" sz="2800" dirty="0"/>
              <a:t>Test every Friday on the previous week’s list. (The notebook will always be one week ahead.)</a:t>
            </a:r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9220" name="Picture 6" descr="MC900089058[1]">
            <a:extLst>
              <a:ext uri="{FF2B5EF4-FFF2-40B4-BE49-F238E27FC236}">
                <a16:creationId xmlns:a16="http://schemas.microsoft.com/office/drawing/2014/main" id="{A300965D-F0A6-4C0C-B12B-57640480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1605-B6C0-495C-BAEE-63E529CC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990600"/>
            <a:ext cx="7772400" cy="685800"/>
          </a:xfrm>
        </p:spPr>
        <p:txBody>
          <a:bodyPr/>
          <a:lstStyle/>
          <a:p>
            <a:pPr algn="ctr">
              <a:defRPr/>
            </a:pPr>
            <a:r>
              <a:rPr sz="4400" b="0" u="sng">
                <a:solidFill>
                  <a:schemeClr val="tx2"/>
                </a:solidFill>
                <a:effectLst/>
                <a:latin typeface="Century" pitchFamily="18" charset="0"/>
              </a:rPr>
              <a:t>Grammar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E914-8B0F-4A93-A937-E3ADAF8B5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7772400" cy="18145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Main sources in teaching grammar: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HMH Into Reading 5</a:t>
            </a:r>
            <a:r>
              <a:rPr lang="en-US" sz="2800" baseline="30000" dirty="0"/>
              <a:t>th</a:t>
            </a:r>
            <a:r>
              <a:rPr lang="en-US" sz="2800" dirty="0"/>
              <a:t> Grade	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/>
              <a:t>All grammar is reinforced during the writing lesson.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3D1BC565-15F4-468D-94EC-8701B134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4191000"/>
            <a:ext cx="39830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7AF1FFF-A595-4196-8715-9512B6C1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95400"/>
            <a:ext cx="15255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200104-1DE5-4D05-BA69-9B8B66AE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 eaLnBrk="1" hangingPunct="1"/>
            <a:r>
              <a:rPr lang="en-US" altLang="en-US" sz="4600" u="sng">
                <a:latin typeface="Century" panose="02040604050505020304" pitchFamily="18" charset="0"/>
              </a:rPr>
              <a:t>Reading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4F0F11A-8060-47C6-A28E-BB7484BB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HMH Into Reading</a:t>
            </a:r>
            <a:endParaRPr lang="en-US" sz="900" dirty="0"/>
          </a:p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sz="2000" dirty="0"/>
              <a:t>Vocabulary in context </a:t>
            </a:r>
          </a:p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sz="2000" dirty="0"/>
              <a:t>Whole group instruction with comprehension skills and strategies</a:t>
            </a:r>
          </a:p>
          <a:p>
            <a:pPr marL="800100" lvl="1" indent="-342900" eaLnBrk="1" hangingPunct="1">
              <a:lnSpc>
                <a:spcPct val="80000"/>
              </a:lnSpc>
              <a:defRPr/>
            </a:pPr>
            <a:r>
              <a:rPr lang="en-US" sz="2000" dirty="0"/>
              <a:t>Small group instruction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AR </a:t>
            </a:r>
          </a:p>
          <a:p>
            <a:pPr marL="639445" lvl="1" indent="-245745">
              <a:lnSpc>
                <a:spcPct val="80000"/>
              </a:lnSpc>
              <a:defRPr/>
            </a:pPr>
            <a:r>
              <a:rPr lang="en-US" sz="2200" dirty="0"/>
              <a:t>Independent reading</a:t>
            </a:r>
          </a:p>
          <a:p>
            <a:pPr marL="639445" lvl="1" indent="-245745">
              <a:lnSpc>
                <a:spcPct val="80000"/>
              </a:lnSpc>
              <a:defRPr/>
            </a:pPr>
            <a:r>
              <a:rPr lang="en-US" sz="2200" dirty="0"/>
              <a:t>STAR test used to assess reading level</a:t>
            </a:r>
          </a:p>
          <a:p>
            <a:pPr marL="639445" lvl="1" indent="-245745">
              <a:lnSpc>
                <a:spcPct val="80000"/>
              </a:lnSpc>
              <a:defRPr/>
            </a:pPr>
            <a:r>
              <a:rPr lang="en-US" sz="2200" dirty="0"/>
              <a:t>Individual goals set quarterly by teacher</a:t>
            </a:r>
            <a:endParaRPr lang="en-US" sz="2400" dirty="0"/>
          </a:p>
          <a:p>
            <a:pPr marL="457200" lvl="1" indent="0" eaLnBrk="1" hangingPunct="1">
              <a:lnSpc>
                <a:spcPct val="80000"/>
              </a:lnSpc>
              <a:buClr>
                <a:srgbClr val="0F6FC6"/>
              </a:buClr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Literature Studies </a:t>
            </a:r>
          </a:p>
          <a:p>
            <a:pPr marL="639445" lvl="1" indent="-245745" eaLnBrk="1" hangingPunct="1">
              <a:lnSpc>
                <a:spcPct val="80000"/>
              </a:lnSpc>
              <a:defRPr/>
            </a:pPr>
            <a:r>
              <a:rPr lang="en-US" sz="1800" u="sng" dirty="0"/>
              <a:t>The Elephant Keeper: Caring for Orphan Elephants in Zambia</a:t>
            </a:r>
          </a:p>
          <a:p>
            <a:pPr marL="639445" lvl="1" indent="-245745" eaLnBrk="1" hangingPunct="1">
              <a:lnSpc>
                <a:spcPct val="80000"/>
              </a:lnSpc>
              <a:defRPr/>
            </a:pPr>
            <a:r>
              <a:rPr lang="en-US" sz="1800" u="sng" dirty="0"/>
              <a:t>The One and Only Ivan</a:t>
            </a:r>
          </a:p>
          <a:p>
            <a:pPr marL="639445" lvl="1" indent="-245745" eaLnBrk="1" hangingPunct="1">
              <a:lnSpc>
                <a:spcPct val="80000"/>
              </a:lnSpc>
              <a:defRPr/>
            </a:pPr>
            <a:r>
              <a:rPr lang="en-US" sz="1800" u="sng" dirty="0"/>
              <a:t>Girls Think of Everything: Stories of Ingenious Inventions by Women</a:t>
            </a:r>
          </a:p>
          <a:p>
            <a:pPr marL="639445" lvl="1" indent="-245745" eaLnBrk="1" hangingPunct="1">
              <a:lnSpc>
                <a:spcPct val="80000"/>
              </a:lnSpc>
              <a:defRPr/>
            </a:pPr>
            <a:r>
              <a:rPr lang="en-US" sz="1800" u="sng" dirty="0"/>
              <a:t>Where the Mountain Meets the Moon</a:t>
            </a:r>
          </a:p>
          <a:p>
            <a:pPr marL="393700" lvl="1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393700" lvl="1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639445" lvl="1" indent="-245745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892A2D96-28C0-4508-8E9F-FACE3689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18272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738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</vt:lpstr>
      <vt:lpstr>Constantia</vt:lpstr>
      <vt:lpstr>Wingdings 2</vt:lpstr>
      <vt:lpstr>Flow</vt:lpstr>
      <vt:lpstr>      Curriculum Night 5th Grade CTA Patterson Elementary 2023-2024</vt:lpstr>
      <vt:lpstr>School Info. and Reminders</vt:lpstr>
      <vt:lpstr>PowerPoint Presentation</vt:lpstr>
      <vt:lpstr>Math</vt:lpstr>
      <vt:lpstr>5th Grade Block Schedule </vt:lpstr>
      <vt:lpstr>Phonograms</vt:lpstr>
      <vt:lpstr>Spelling</vt:lpstr>
      <vt:lpstr>Grammar</vt:lpstr>
      <vt:lpstr>Reading</vt:lpstr>
      <vt:lpstr>Writing</vt:lpstr>
      <vt:lpstr>Social Science</vt:lpstr>
      <vt:lpstr>Science</vt:lpstr>
      <vt:lpstr>Oral Presentations</vt:lpstr>
      <vt:lpstr>         Homework</vt:lpstr>
      <vt:lpstr>Absent/Missing Work</vt:lpstr>
      <vt:lpstr>Graded Work</vt:lpstr>
      <vt:lpstr>Classroom Management</vt:lpstr>
      <vt:lpstr>School-wide Discipline Plan</vt:lpstr>
      <vt:lpstr>Classroom Communication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</dc:title>
  <dc:creator>Julie Kross</dc:creator>
  <cp:lastModifiedBy>Sterling, Christina</cp:lastModifiedBy>
  <cp:revision>256</cp:revision>
  <dcterms:created xsi:type="dcterms:W3CDTF">2009-07-29T04:41:38Z</dcterms:created>
  <dcterms:modified xsi:type="dcterms:W3CDTF">2023-07-14T23:14:54Z</dcterms:modified>
</cp:coreProperties>
</file>